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257" r:id="rId3"/>
    <p:sldId id="258" r:id="rId4"/>
    <p:sldId id="261" r:id="rId5"/>
    <p:sldId id="259" r:id="rId6"/>
    <p:sldId id="260" r:id="rId7"/>
    <p:sldId id="274" r:id="rId8"/>
    <p:sldId id="270" r:id="rId9"/>
    <p:sldId id="272" r:id="rId10"/>
    <p:sldId id="268" r:id="rId11"/>
    <p:sldId id="269" r:id="rId12"/>
    <p:sldId id="273" r:id="rId13"/>
    <p:sldId id="262" r:id="rId14"/>
    <p:sldId id="264" r:id="rId15"/>
    <p:sldId id="263"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588" y="13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A34523-B77A-4F4C-B7B9-2F0F79779B9C}" type="datetimeFigureOut">
              <a:rPr lang="en-US" smtClean="0"/>
              <a:t>10/8/2013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CCE0E-90D6-4C8A-97E1-2DA89F29D3AB}" type="slidenum">
              <a:rPr lang="en-US" smtClean="0"/>
              <a:t>‹#›</a:t>
            </a:fld>
            <a:endParaRPr lang="en-US"/>
          </a:p>
        </p:txBody>
      </p:sp>
    </p:spTree>
    <p:extLst>
      <p:ext uri="{BB962C8B-B14F-4D97-AF65-F5344CB8AC3E}">
        <p14:creationId xmlns:p14="http://schemas.microsoft.com/office/powerpoint/2010/main" val="84840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CCE0E-90D6-4C8A-97E1-2DA89F29D3AB}" type="slidenum">
              <a:rPr lang="en-US" smtClean="0"/>
              <a:t>15</a:t>
            </a:fld>
            <a:endParaRPr lang="en-US"/>
          </a:p>
        </p:txBody>
      </p:sp>
    </p:spTree>
    <p:extLst>
      <p:ext uri="{BB962C8B-B14F-4D97-AF65-F5344CB8AC3E}">
        <p14:creationId xmlns:p14="http://schemas.microsoft.com/office/powerpoint/2010/main" val="19342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3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27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17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27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96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13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70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15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18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6665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8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7748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75" y="1143000"/>
            <a:ext cx="5943600" cy="4419600"/>
          </a:xfrm>
          <a:prstGeom prst="round2DiagRect">
            <a:avLst>
              <a:gd name="adj1" fmla="val 16667"/>
              <a:gd name="adj2" fmla="val 0"/>
            </a:avLst>
          </a:prstGeom>
          <a:solidFill>
            <a:srgbClr val="002060"/>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p:cNvSpPr txBox="1"/>
          <p:nvPr/>
        </p:nvSpPr>
        <p:spPr>
          <a:xfrm>
            <a:off x="4267200" y="4127065"/>
            <a:ext cx="2590800" cy="1384995"/>
          </a:xfrm>
          <a:prstGeom prst="rect">
            <a:avLst/>
          </a:prstGeom>
          <a:noFill/>
        </p:spPr>
        <p:txBody>
          <a:bodyPr wrap="square" rtlCol="0">
            <a:spAutoFit/>
          </a:bodyPr>
          <a:lstStyle/>
          <a:p>
            <a:r>
              <a:rPr lang="bn-BD" sz="6600" b="1" dirty="0" smtClean="0">
                <a:solidFill>
                  <a:srgbClr val="00B050"/>
                </a:solidFill>
                <a:latin typeface="NikoshBAN" pitchFamily="2" charset="0"/>
                <a:cs typeface="NikoshBAN" pitchFamily="2" charset="0"/>
              </a:rPr>
              <a:t>  স্বাগতম</a:t>
            </a:r>
            <a:endParaRPr lang="en-US" sz="6600" b="1" dirty="0">
              <a:solidFill>
                <a:srgbClr val="00B050"/>
              </a:solidFill>
              <a:latin typeface="NikoshBAN" pitchFamily="2" charset="0"/>
              <a:cs typeface="NikoshBAN" pitchFamily="2" charset="0"/>
            </a:endParaRPr>
          </a:p>
          <a:p>
            <a:endParaRPr lang="en-US" dirty="0">
              <a:solidFill>
                <a:srgbClr val="00B050"/>
              </a:solidFill>
            </a:endParaRPr>
          </a:p>
        </p:txBody>
      </p:sp>
    </p:spTree>
    <p:extLst>
      <p:ext uri="{BB962C8B-B14F-4D97-AF65-F5344CB8AC3E}">
        <p14:creationId xmlns:p14="http://schemas.microsoft.com/office/powerpoint/2010/main" val="1857501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369640"/>
            <a:ext cx="7086600" cy="2573960"/>
          </a:xfr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t" anchorCtr="0">
            <a:noAutofit/>
          </a:bodyPr>
          <a:lstStyle/>
          <a:p>
            <a:pPr algn="l"/>
            <a:r>
              <a:rPr lang="bn-BD" sz="3000" dirty="0" smtClean="0">
                <a:solidFill>
                  <a:schemeClr val="tx1"/>
                </a:solidFill>
                <a:latin typeface="NikoshBAN" pitchFamily="2" charset="0"/>
                <a:cs typeface="NikoshBAN" pitchFamily="2" charset="0"/>
              </a:rPr>
              <a:t>সূর্য </a:t>
            </a:r>
            <a:r>
              <a:rPr lang="bn-BD" sz="3000" dirty="0">
                <a:solidFill>
                  <a:schemeClr val="tx1"/>
                </a:solidFill>
                <a:latin typeface="NikoshBAN" pitchFamily="2" charset="0"/>
                <a:cs typeface="NikoshBAN" pitchFamily="2" charset="0"/>
              </a:rPr>
              <a:t>থেকে দূরুত্বঃ </a:t>
            </a:r>
            <a:r>
              <a:rPr lang="bn-BD" sz="3000" dirty="0" smtClean="0">
                <a:solidFill>
                  <a:schemeClr val="tx1"/>
                </a:solidFill>
                <a:latin typeface="NikoshBAN" pitchFamily="2" charset="0"/>
                <a:cs typeface="NikoshBAN" pitchFamily="2" charset="0"/>
              </a:rPr>
              <a:t>১৫ </a:t>
            </a:r>
            <a:r>
              <a:rPr lang="bn-BD" sz="3000" dirty="0">
                <a:solidFill>
                  <a:schemeClr val="tx1"/>
                </a:solidFill>
                <a:latin typeface="NikoshBAN" pitchFamily="2" charset="0"/>
                <a:cs typeface="NikoshBAN" pitchFamily="2" charset="0"/>
              </a:rPr>
              <a:t>কোটি </a:t>
            </a:r>
            <a:r>
              <a:rPr lang="bn-BD" sz="3000" dirty="0" smtClean="0">
                <a:solidFill>
                  <a:schemeClr val="tx1"/>
                </a:solidFill>
                <a:latin typeface="NikoshBAN" pitchFamily="2" charset="0"/>
                <a:cs typeface="NikoshBAN" pitchFamily="2" charset="0"/>
              </a:rPr>
              <a:t>কিঃমিঃ</a:t>
            </a:r>
            <a:br>
              <a:rPr lang="bn-BD" sz="3000" dirty="0" smtClean="0">
                <a:solidFill>
                  <a:schemeClr val="tx1"/>
                </a:solidFill>
                <a:latin typeface="NikoshBAN" pitchFamily="2" charset="0"/>
                <a:cs typeface="NikoshBAN" pitchFamily="2" charset="0"/>
              </a:rPr>
            </a:br>
            <a:r>
              <a:rPr lang="bn-BD" sz="3000" dirty="0" smtClean="0">
                <a:solidFill>
                  <a:schemeClr val="tx1"/>
                </a:solidFill>
                <a:latin typeface="NikoshBAN" pitchFamily="2" charset="0"/>
                <a:cs typeface="NikoshBAN" pitchFamily="2" charset="0"/>
              </a:rPr>
              <a:t>সূর্যকে প্রদক্ষিণ করতে </a:t>
            </a:r>
            <a:r>
              <a:rPr lang="bn-BD" sz="3000" dirty="0">
                <a:solidFill>
                  <a:schemeClr val="tx1"/>
                </a:solidFill>
                <a:latin typeface="NikoshBAN" pitchFamily="2" charset="0"/>
                <a:cs typeface="NikoshBAN" pitchFamily="2" charset="0"/>
              </a:rPr>
              <a:t>সময় লাগেঃ </a:t>
            </a:r>
            <a:r>
              <a:rPr lang="bn-BD" sz="3000" dirty="0" smtClean="0">
                <a:solidFill>
                  <a:schemeClr val="tx1"/>
                </a:solidFill>
                <a:latin typeface="NikoshBAN" pitchFamily="2" charset="0"/>
                <a:cs typeface="NikoshBAN" pitchFamily="2" charset="0"/>
              </a:rPr>
              <a:t>৩৬৫ দিন ৫ঘন্টা ৪৭ সেকেন্ড।  উপগ্রহঃ ১টি (</a:t>
            </a:r>
            <a:r>
              <a:rPr lang="bn-BD" sz="3000" dirty="0" smtClean="0">
                <a:solidFill>
                  <a:schemeClr val="tx1"/>
                </a:solidFill>
                <a:latin typeface="NikoshBAN" pitchFamily="2" charset="0"/>
                <a:cs typeface="NikoshBAN" pitchFamily="2" charset="0"/>
              </a:rPr>
              <a:t>চাঁদ, ২৯দিন ১২ ঘন্টায় পৃথিবী পরিক্রমন করে)  গড় </a:t>
            </a:r>
            <a:r>
              <a:rPr lang="bn-BD" sz="3000" dirty="0" smtClean="0">
                <a:solidFill>
                  <a:schemeClr val="tx1"/>
                </a:solidFill>
                <a:latin typeface="NikoshBAN" pitchFamily="2" charset="0"/>
                <a:cs typeface="NikoshBAN" pitchFamily="2" charset="0"/>
              </a:rPr>
              <a:t>তাপমাত্রাঃ ১৩.৯০</a:t>
            </a:r>
            <a:r>
              <a:rPr lang="bn-BD" sz="3000" baseline="30000" dirty="0" smtClean="0">
                <a:solidFill>
                  <a:schemeClr val="tx1"/>
                </a:solidFill>
                <a:latin typeface="NikoshBAN" pitchFamily="2" charset="0"/>
                <a:cs typeface="NikoshBAN" pitchFamily="2" charset="0"/>
              </a:rPr>
              <a:t>০</a:t>
            </a:r>
            <a:r>
              <a:rPr lang="bn-BD" sz="3000" dirty="0" smtClean="0">
                <a:solidFill>
                  <a:schemeClr val="tx1"/>
                </a:solidFill>
                <a:latin typeface="NikoshBAN" pitchFamily="2" charset="0"/>
                <a:cs typeface="NikoshBAN" pitchFamily="2" charset="0"/>
              </a:rPr>
              <a:t> সেঃ</a:t>
            </a:r>
            <a:br>
              <a:rPr lang="bn-BD" sz="3000" dirty="0" smtClean="0">
                <a:solidFill>
                  <a:schemeClr val="tx1"/>
                </a:solidFill>
                <a:latin typeface="NikoshBAN" pitchFamily="2" charset="0"/>
                <a:cs typeface="NikoshBAN" pitchFamily="2" charset="0"/>
              </a:rPr>
            </a:br>
            <a:r>
              <a:rPr lang="bn-BD" sz="3000" dirty="0" smtClean="0">
                <a:solidFill>
                  <a:schemeClr val="tx1"/>
                </a:solidFill>
                <a:latin typeface="NikoshBAN" pitchFamily="2" charset="0"/>
                <a:cs typeface="NikoshBAN" pitchFamily="2" charset="0"/>
              </a:rPr>
              <a:t>এই গ্রহে প্রয়োজনীয় অক্সিজেন  নাইট্রজেন, পানি রয়েছে। </a:t>
            </a:r>
            <a:br>
              <a:rPr lang="bn-BD" sz="3000" dirty="0" smtClean="0">
                <a:solidFill>
                  <a:schemeClr val="tx1"/>
                </a:solidFill>
                <a:latin typeface="NikoshBAN" pitchFamily="2" charset="0"/>
                <a:cs typeface="NikoshBAN" pitchFamily="2" charset="0"/>
              </a:rPr>
            </a:br>
            <a:endParaRPr lang="en-US" sz="3000" dirty="0">
              <a:solidFill>
                <a:schemeClr val="tx1"/>
              </a:solidFill>
              <a:latin typeface="NikoshBAN" pitchFamily="2" charset="0"/>
              <a:cs typeface="NikoshBAN" pitchFamily="2"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427" t="-3797" r="-16464" b="-1"/>
          <a:stretch/>
        </p:blipFill>
        <p:spPr>
          <a:xfrm>
            <a:off x="2057400" y="152400"/>
            <a:ext cx="4648200" cy="2891385"/>
          </a:xfrm>
          <a:effectLst>
            <a:innerShdw blurRad="114300">
              <a:prstClr val="black"/>
            </a:innerShdw>
          </a:effectLst>
        </p:spPr>
      </p:pic>
      <p:sp>
        <p:nvSpPr>
          <p:cNvPr id="5" name="TextBox 4"/>
          <p:cNvSpPr txBox="1"/>
          <p:nvPr/>
        </p:nvSpPr>
        <p:spPr>
          <a:xfrm>
            <a:off x="2685826" y="2286000"/>
            <a:ext cx="1371600" cy="646331"/>
          </a:xfrm>
          <a:prstGeom prst="rect">
            <a:avLst/>
          </a:prstGeom>
          <a:noFill/>
        </p:spPr>
        <p:txBody>
          <a:bodyPr wrap="square" rtlCol="0">
            <a:spAutoFit/>
          </a:bodyPr>
          <a:lstStyle/>
          <a:p>
            <a:r>
              <a:rPr lang="bn-BD" dirty="0">
                <a:latin typeface="NikoshBAN" pitchFamily="2" charset="0"/>
                <a:cs typeface="NikoshBAN" pitchFamily="2" charset="0"/>
              </a:rPr>
              <a:t>পৃথিবী</a:t>
            </a:r>
            <a:r>
              <a:rPr lang="en-US" dirty="0">
                <a:latin typeface="NikoshBAN" pitchFamily="2" charset="0"/>
                <a:cs typeface="NikoshBAN" pitchFamily="2" charset="0"/>
              </a:rPr>
              <a:t> (Earth)</a:t>
            </a:r>
            <a:endParaRPr lang="en-US" dirty="0"/>
          </a:p>
        </p:txBody>
      </p:sp>
    </p:spTree>
    <p:extLst>
      <p:ext uri="{BB962C8B-B14F-4D97-AF65-F5344CB8AC3E}">
        <p14:creationId xmlns:p14="http://schemas.microsoft.com/office/powerpoint/2010/main" val="4269735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867150"/>
            <a:ext cx="6324600" cy="2609850"/>
          </a:xfr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t" anchorCtr="0">
            <a:noAutofit/>
          </a:bodyPr>
          <a:lstStyle/>
          <a:p>
            <a:pPr algn="l"/>
            <a:r>
              <a:rPr lang="bn-BD" sz="2800" dirty="0" smtClean="0">
                <a:solidFill>
                  <a:schemeClr val="tx1"/>
                </a:solidFill>
                <a:latin typeface="NikoshBAN" pitchFamily="2" charset="0"/>
                <a:cs typeface="NikoshBAN" pitchFamily="2" charset="0"/>
              </a:rPr>
              <a:t>সুর্য </a:t>
            </a:r>
            <a:r>
              <a:rPr lang="bn-BD" sz="2800" dirty="0">
                <a:solidFill>
                  <a:schemeClr val="tx1"/>
                </a:solidFill>
                <a:latin typeface="NikoshBAN" pitchFamily="2" charset="0"/>
                <a:cs typeface="NikoshBAN" pitchFamily="2" charset="0"/>
              </a:rPr>
              <a:t>থেকে দূরুত্বঃ </a:t>
            </a:r>
            <a:r>
              <a:rPr lang="bn-BD" sz="2800" dirty="0" smtClean="0">
                <a:solidFill>
                  <a:schemeClr val="tx1"/>
                </a:solidFill>
                <a:latin typeface="NikoshBAN" pitchFamily="2" charset="0"/>
                <a:cs typeface="NikoshBAN" pitchFamily="2" charset="0"/>
              </a:rPr>
              <a:t>২২.৮কোটি কিঃমিঃ পৃথিবী থেকে ৭.৮কোটি </a:t>
            </a:r>
            <a:r>
              <a:rPr lang="bn-BD" sz="2800" dirty="0">
                <a:solidFill>
                  <a:schemeClr val="tx1"/>
                </a:solidFill>
                <a:latin typeface="NikoshBAN" pitchFamily="2" charset="0"/>
                <a:cs typeface="NikoshBAN" pitchFamily="2" charset="0"/>
              </a:rPr>
              <a:t>কিঃমিঃ </a:t>
            </a:r>
            <a:br>
              <a:rPr lang="bn-BD" sz="2800" dirty="0">
                <a:solidFill>
                  <a:schemeClr val="tx1"/>
                </a:solidFill>
                <a:latin typeface="NikoshBAN" pitchFamily="2" charset="0"/>
                <a:cs typeface="NikoshBAN" pitchFamily="2" charset="0"/>
              </a:rPr>
            </a:br>
            <a:r>
              <a:rPr lang="bn-BD" sz="2800" dirty="0">
                <a:solidFill>
                  <a:schemeClr val="tx1"/>
                </a:solidFill>
                <a:latin typeface="NikoshBAN" pitchFamily="2" charset="0"/>
                <a:cs typeface="NikoshBAN" pitchFamily="2" charset="0"/>
              </a:rPr>
              <a:t>সুর্যকে </a:t>
            </a:r>
            <a:r>
              <a:rPr lang="bn-BD" sz="2800" dirty="0" smtClean="0">
                <a:solidFill>
                  <a:schemeClr val="tx1"/>
                </a:solidFill>
                <a:latin typeface="NikoshBAN" pitchFamily="2" charset="0"/>
                <a:cs typeface="NikoshBAN" pitchFamily="2" charset="0"/>
              </a:rPr>
              <a:t>প্রদক্ষিণ </a:t>
            </a:r>
            <a:r>
              <a:rPr lang="bn-BD" sz="2800" dirty="0">
                <a:solidFill>
                  <a:schemeClr val="tx1"/>
                </a:solidFill>
                <a:latin typeface="NikoshBAN" pitchFamily="2" charset="0"/>
                <a:cs typeface="NikoshBAN" pitchFamily="2" charset="0"/>
              </a:rPr>
              <a:t>করতে সময় লাগেঃ </a:t>
            </a:r>
            <a:r>
              <a:rPr lang="bn-BD" sz="2800" dirty="0" smtClean="0">
                <a:solidFill>
                  <a:schemeClr val="tx1"/>
                </a:solidFill>
                <a:latin typeface="NikoshBAN" pitchFamily="2" charset="0"/>
                <a:cs typeface="NikoshBAN" pitchFamily="2" charset="0"/>
              </a:rPr>
              <a:t>৬৮৭ দিন</a:t>
            </a:r>
            <a:r>
              <a:rPr lang="bn-BD" sz="2800" dirty="0">
                <a:solidFill>
                  <a:schemeClr val="tx1"/>
                </a:solidFill>
                <a:latin typeface="NikoshBAN" pitchFamily="2" charset="0"/>
                <a:cs typeface="NikoshBAN" pitchFamily="2" charset="0"/>
              </a:rPr>
              <a:t/>
            </a:r>
            <a:br>
              <a:rPr lang="bn-BD" sz="2800" dirty="0">
                <a:solidFill>
                  <a:schemeClr val="tx1"/>
                </a:solidFill>
                <a:latin typeface="NikoshBAN" pitchFamily="2" charset="0"/>
                <a:cs typeface="NikoshBAN" pitchFamily="2" charset="0"/>
              </a:rPr>
            </a:br>
            <a:r>
              <a:rPr lang="bn-BD" sz="2800" dirty="0" smtClean="0">
                <a:solidFill>
                  <a:schemeClr val="tx1"/>
                </a:solidFill>
                <a:latin typeface="NikoshBAN" pitchFamily="2" charset="0"/>
                <a:cs typeface="NikoshBAN" pitchFamily="2" charset="0"/>
              </a:rPr>
              <a:t>উপগ্রহঃ    ২টি (ডিমোস ও ফেবোস </a:t>
            </a:r>
            <a:r>
              <a:rPr lang="bn-BD" sz="2800" dirty="0">
                <a:solidFill>
                  <a:schemeClr val="tx1"/>
                </a:solidFill>
                <a:latin typeface="NikoshBAN" pitchFamily="2" charset="0"/>
                <a:cs typeface="NikoshBAN" pitchFamily="2" charset="0"/>
              </a:rPr>
              <a:t>), গড় </a:t>
            </a:r>
            <a:r>
              <a:rPr lang="bn-BD" sz="2800" dirty="0" smtClean="0">
                <a:solidFill>
                  <a:schemeClr val="tx1"/>
                </a:solidFill>
                <a:latin typeface="NikoshBAN" pitchFamily="2" charset="0"/>
                <a:cs typeface="NikoshBAN" pitchFamily="2" charset="0"/>
              </a:rPr>
              <a:t>তাপমাত্রাঃ হিমাঙ্কের নিচে। এই গ্রহের বায়ুমণ্ডলে শতকরা ৩ ভাগ </a:t>
            </a:r>
            <a:r>
              <a:rPr lang="bn-BD" sz="2800" dirty="0">
                <a:solidFill>
                  <a:schemeClr val="tx1"/>
                </a:solidFill>
                <a:latin typeface="NikoshBAN" pitchFamily="2" charset="0"/>
                <a:cs typeface="NikoshBAN" pitchFamily="2" charset="0"/>
              </a:rPr>
              <a:t>নাইট্রজেন </a:t>
            </a:r>
            <a:r>
              <a:rPr lang="bn-BD" sz="2800" dirty="0" smtClean="0">
                <a:solidFill>
                  <a:schemeClr val="tx1"/>
                </a:solidFill>
                <a:latin typeface="NikoshBAN" pitchFamily="2" charset="0"/>
                <a:cs typeface="NikoshBAN" pitchFamily="2" charset="0"/>
              </a:rPr>
              <a:t>,২ভাগ আরগন ও কিছু পানি রয়েছে</a:t>
            </a:r>
            <a:r>
              <a:rPr lang="bn-BD" sz="2800" dirty="0">
                <a:solidFill>
                  <a:schemeClr val="tx1"/>
                </a:solidFill>
                <a:latin typeface="NikoshBAN" pitchFamily="2" charset="0"/>
                <a:cs typeface="NikoshBAN" pitchFamily="2" charset="0"/>
              </a:rPr>
              <a:t>। </a:t>
            </a:r>
            <a:r>
              <a:rPr lang="bn-BD" sz="3000" dirty="0">
                <a:solidFill>
                  <a:srgbClr val="002060"/>
                </a:solidFill>
                <a:latin typeface="NikoshBAN" pitchFamily="2" charset="0"/>
                <a:cs typeface="NikoshBAN" pitchFamily="2" charset="0"/>
              </a:rPr>
              <a:t/>
            </a:r>
            <a:br>
              <a:rPr lang="bn-BD" sz="3000" dirty="0">
                <a:solidFill>
                  <a:srgbClr val="002060"/>
                </a:solidFill>
                <a:latin typeface="NikoshBAN" pitchFamily="2" charset="0"/>
                <a:cs typeface="NikoshBAN" pitchFamily="2" charset="0"/>
              </a:rPr>
            </a:br>
            <a:endParaRPr lang="en-US" sz="3000" dirty="0">
              <a:solidFill>
                <a:srgbClr val="002060"/>
              </a:solidFill>
              <a:latin typeface="NikoshBAN" pitchFamily="2" charset="0"/>
              <a:cs typeface="NikoshBAN"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28600"/>
            <a:ext cx="4114800" cy="3397801"/>
          </a:xfrm>
          <a:effectLst>
            <a:outerShdw blurRad="63500" sx="102000" sy="102000" algn="ctr" rotWithShape="0">
              <a:prstClr val="black">
                <a:alpha val="40000"/>
              </a:prstClr>
            </a:outerShdw>
          </a:effectLst>
        </p:spPr>
      </p:pic>
      <p:sp>
        <p:nvSpPr>
          <p:cNvPr id="5" name="TextBox 4"/>
          <p:cNvSpPr txBox="1"/>
          <p:nvPr/>
        </p:nvSpPr>
        <p:spPr>
          <a:xfrm>
            <a:off x="2254956" y="3124200"/>
            <a:ext cx="2133600" cy="461665"/>
          </a:xfrm>
          <a:prstGeom prst="rect">
            <a:avLst/>
          </a:prstGeom>
          <a:noFill/>
        </p:spPr>
        <p:txBody>
          <a:bodyPr wrap="square" rtlCol="0">
            <a:spAutoFit/>
          </a:bodyPr>
          <a:lstStyle/>
          <a:p>
            <a:r>
              <a:rPr lang="bn-BD" sz="2400" dirty="0">
                <a:solidFill>
                  <a:schemeClr val="accent6">
                    <a:lumMod val="60000"/>
                    <a:lumOff val="40000"/>
                  </a:schemeClr>
                </a:solidFill>
                <a:latin typeface="NikoshBAN" pitchFamily="2" charset="0"/>
                <a:cs typeface="NikoshBAN" pitchFamily="2" charset="0"/>
              </a:rPr>
              <a:t>মঙ্গল</a:t>
            </a:r>
            <a:r>
              <a:rPr lang="en-US" dirty="0">
                <a:solidFill>
                  <a:schemeClr val="accent6">
                    <a:lumMod val="60000"/>
                    <a:lumOff val="40000"/>
                  </a:schemeClr>
                </a:solidFill>
                <a:latin typeface="NikoshBAN" pitchFamily="2" charset="0"/>
                <a:cs typeface="NikoshBAN" pitchFamily="2" charset="0"/>
              </a:rPr>
              <a:t> (Mars)</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2908368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609600"/>
            <a:ext cx="3142587"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377901"/>
            <a:ext cx="3261341"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09600"/>
            <a:ext cx="2971800" cy="2175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687158" y="5655723"/>
            <a:ext cx="5410200" cy="830997"/>
          </a:xfrm>
          <a:prstGeom prst="rect">
            <a:avLst/>
          </a:prstGeom>
          <a:noFill/>
        </p:spPr>
        <p:txBody>
          <a:bodyPr wrap="square" rtlCol="0">
            <a:spAutoFit/>
          </a:bodyPr>
          <a:lstStyle/>
          <a:p>
            <a:pPr algn="ctr"/>
            <a:r>
              <a:rPr lang="bn-BD" sz="48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NikoshBAN" panose="02000000000000000000" pitchFamily="2" charset="0"/>
                <a:cs typeface="NikoshBAN" panose="02000000000000000000" pitchFamily="2" charset="0"/>
              </a:rPr>
              <a:t>নভোযান</a:t>
            </a:r>
            <a:endParaRPr lang="en-US" sz="4800" b="1" dirty="0">
              <a:ln w="12700">
                <a:solidFill>
                  <a:schemeClr val="tx2">
                    <a:satMod val="155000"/>
                  </a:schemeClr>
                </a:solidFill>
                <a:prstDash val="solid"/>
              </a:ln>
              <a:effectLst>
                <a:outerShdw blurRad="41275" dist="20320" dir="1800000" algn="tl" rotWithShape="0">
                  <a:srgbClr val="000000">
                    <a:alpha val="40000"/>
                  </a:srgbClr>
                </a:outerShdw>
              </a:effectLst>
              <a:latin typeface="NikoshBAN" panose="02000000000000000000" pitchFamily="2" charset="0"/>
              <a:cs typeface="NikoshBAN" panose="02000000000000000000" pitchFamily="2"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3352800"/>
            <a:ext cx="3048000" cy="2158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240776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295400"/>
            <a:ext cx="4267200" cy="935018"/>
          </a:xfr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1002">
            <a:schemeClr val="lt2"/>
          </a:fillRef>
          <a:effectRef idx="1">
            <a:schemeClr val="accent6"/>
          </a:effectRef>
          <a:fontRef idx="minor">
            <a:schemeClr val="dk1"/>
          </a:fontRef>
        </p:style>
        <p:txBody>
          <a:bodyPr>
            <a:normAutofit/>
          </a:bodyPr>
          <a:lstStyle/>
          <a:p>
            <a:r>
              <a:rPr lang="bn-BD" sz="5400" dirty="0" smtClean="0">
                <a:latin typeface="NikoshBAN" pitchFamily="2" charset="0"/>
                <a:cs typeface="NikoshBAN" pitchFamily="2" charset="0"/>
              </a:rPr>
              <a:t>দলীয় কাজ</a:t>
            </a:r>
            <a:endParaRPr lang="en-US" sz="5400" dirty="0">
              <a:latin typeface="NikoshBAN" pitchFamily="2" charset="0"/>
              <a:cs typeface="NikoshBAN" pitchFamily="2" charset="0"/>
            </a:endParaRPr>
          </a:p>
        </p:txBody>
      </p:sp>
      <p:sp>
        <p:nvSpPr>
          <p:cNvPr id="3" name="Content Placeholder 2"/>
          <p:cNvSpPr>
            <a:spLocks noGrp="1"/>
          </p:cNvSpPr>
          <p:nvPr>
            <p:ph idx="1"/>
          </p:nvPr>
        </p:nvSpPr>
        <p:spPr>
          <a:xfrm>
            <a:off x="1228725" y="3200400"/>
            <a:ext cx="6858000" cy="752475"/>
          </a:xfrm>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lIns="457200" tIns="0" rIns="0" bIns="9144" anchor="t" anchorCtr="1">
            <a:normAutofit/>
          </a:bodyPr>
          <a:lstStyle/>
          <a:p>
            <a:pPr marL="0" indent="0">
              <a:buNone/>
            </a:pPr>
            <a:r>
              <a:rPr lang="bn-BD" sz="4000" dirty="0" smtClean="0">
                <a:solidFill>
                  <a:schemeClr val="tx1"/>
                </a:solidFill>
                <a:latin typeface="NikoshBAN" pitchFamily="2" charset="0"/>
                <a:cs typeface="NikoshBAN" pitchFamily="2" charset="0"/>
              </a:rPr>
              <a:t>জীবন ধারনের জন্য </a:t>
            </a:r>
            <a:r>
              <a:rPr lang="bn-BD" sz="4000" dirty="0">
                <a:solidFill>
                  <a:schemeClr val="tx1"/>
                </a:solidFill>
                <a:latin typeface="NikoshBAN" pitchFamily="2" charset="0"/>
                <a:cs typeface="NikoshBAN" pitchFamily="2" charset="0"/>
              </a:rPr>
              <a:t>পৃথিবী আদর্শ কেন?</a:t>
            </a:r>
            <a:endParaRPr lang="bn-BD" sz="4000" dirty="0" smtClean="0">
              <a:solidFill>
                <a:schemeClr val="tx1"/>
              </a:solidFill>
              <a:latin typeface="NikoshBAN" pitchFamily="2" charset="0"/>
              <a:cs typeface="NikoshBAN" pitchFamily="2" charset="0"/>
            </a:endParaRPr>
          </a:p>
          <a:p>
            <a:pPr marL="0" indent="0">
              <a:buNone/>
            </a:pPr>
            <a:endParaRPr lang="en-US" sz="4000" dirty="0">
              <a:latin typeface="NikoshBAN" pitchFamily="2" charset="0"/>
              <a:cs typeface="NikoshBAN" pitchFamily="2" charset="0"/>
            </a:endParaRPr>
          </a:p>
        </p:txBody>
      </p:sp>
    </p:spTree>
    <p:extLst>
      <p:ext uri="{BB962C8B-B14F-4D97-AF65-F5344CB8AC3E}">
        <p14:creationId xmlns:p14="http://schemas.microsoft.com/office/powerpoint/2010/main" val="4587687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817583"/>
            <a:ext cx="3352800" cy="935018"/>
          </a:xfr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fontScale="90000"/>
          </a:bodyPr>
          <a:lstStyle/>
          <a:p>
            <a:r>
              <a:rPr lang="bn-BD" sz="6600" dirty="0" smtClean="0">
                <a:solidFill>
                  <a:srgbClr val="002060"/>
                </a:solidFill>
                <a:latin typeface="NikoshBAN" pitchFamily="2" charset="0"/>
                <a:cs typeface="NikoshBAN" pitchFamily="2" charset="0"/>
              </a:rPr>
              <a:t>মূল্যায়ন</a:t>
            </a:r>
            <a:endParaRPr lang="en-US" sz="6600" dirty="0">
              <a:solidFill>
                <a:srgbClr val="002060"/>
              </a:solidFill>
              <a:latin typeface="NikoshBAN" pitchFamily="2" charset="0"/>
              <a:cs typeface="NikoshBAN" pitchFamily="2" charset="0"/>
            </a:endParaRPr>
          </a:p>
        </p:txBody>
      </p:sp>
      <p:sp>
        <p:nvSpPr>
          <p:cNvPr id="3" name="Content Placeholder 2"/>
          <p:cNvSpPr>
            <a:spLocks noGrp="1"/>
          </p:cNvSpPr>
          <p:nvPr>
            <p:ph idx="1"/>
          </p:nvPr>
        </p:nvSpPr>
        <p:spPr>
          <a:xfrm>
            <a:off x="1524000" y="2743200"/>
            <a:ext cx="6348805" cy="2971800"/>
          </a:xfrm>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sz="4000" dirty="0" smtClean="0">
                <a:solidFill>
                  <a:srgbClr val="002060"/>
                </a:solidFill>
                <a:latin typeface="NikoshBAN" pitchFamily="2" charset="0"/>
                <a:cs typeface="NikoshBAN" pitchFamily="2" charset="0"/>
              </a:rPr>
              <a:t> </a:t>
            </a:r>
            <a:r>
              <a:rPr lang="en-US" sz="4000" dirty="0" smtClean="0">
                <a:solidFill>
                  <a:srgbClr val="002060"/>
                </a:solidFill>
                <a:latin typeface="Century Gothic"/>
                <a:cs typeface="NikoshBAN" pitchFamily="2" charset="0"/>
              </a:rPr>
              <a:t>¤</a:t>
            </a:r>
            <a:r>
              <a:rPr lang="bn-BD" sz="4000" dirty="0" smtClean="0">
                <a:solidFill>
                  <a:srgbClr val="002060"/>
                </a:solidFill>
                <a:latin typeface="NikoshBAN" pitchFamily="2" charset="0"/>
                <a:cs typeface="NikoshBAN" pitchFamily="2" charset="0"/>
              </a:rPr>
              <a:t> চাঁদ কত দিনে পৃথিবীকে পরিক্রমন করে?</a:t>
            </a:r>
            <a:r>
              <a:rPr lang="en-US" sz="4000" dirty="0">
                <a:solidFill>
                  <a:srgbClr val="002060"/>
                </a:solidFill>
                <a:latin typeface="Century Gothic"/>
                <a:cs typeface="NikoshBAN" pitchFamily="2" charset="0"/>
              </a:rPr>
              <a:t> </a:t>
            </a:r>
            <a:endParaRPr lang="bn-BD" sz="4000" dirty="0" smtClean="0">
              <a:solidFill>
                <a:srgbClr val="002060"/>
              </a:solidFill>
              <a:latin typeface="Century Gothic"/>
              <a:cs typeface="NikoshBAN" pitchFamily="2" charset="0"/>
            </a:endParaRPr>
          </a:p>
          <a:p>
            <a:pPr marL="0" indent="0">
              <a:buNone/>
            </a:pPr>
            <a:r>
              <a:rPr lang="en-US" sz="4000" dirty="0" smtClean="0">
                <a:solidFill>
                  <a:srgbClr val="002060"/>
                </a:solidFill>
                <a:latin typeface="Century Gothic"/>
                <a:cs typeface="NikoshBAN" pitchFamily="2" charset="0"/>
              </a:rPr>
              <a:t>¤ </a:t>
            </a:r>
            <a:r>
              <a:rPr lang="bn-BD" sz="4000" dirty="0">
                <a:solidFill>
                  <a:srgbClr val="002060"/>
                </a:solidFill>
                <a:latin typeface="NikoshBAN" pitchFamily="2" charset="0"/>
                <a:cs typeface="NikoshBAN" pitchFamily="2" charset="0"/>
              </a:rPr>
              <a:t>ভূপৃষ্ঠের গড়তাপমাত্রা কত?</a:t>
            </a:r>
          </a:p>
          <a:p>
            <a:pPr marL="0" indent="0">
              <a:buNone/>
            </a:pPr>
            <a:r>
              <a:rPr lang="en-US" sz="4000" dirty="0" smtClean="0">
                <a:solidFill>
                  <a:srgbClr val="002060"/>
                </a:solidFill>
                <a:latin typeface="Century Gothic"/>
                <a:cs typeface="NikoshBAN" pitchFamily="2" charset="0"/>
              </a:rPr>
              <a:t>¤ </a:t>
            </a:r>
            <a:r>
              <a:rPr lang="bn-BD" sz="4000" dirty="0" smtClean="0">
                <a:solidFill>
                  <a:srgbClr val="002060"/>
                </a:solidFill>
                <a:latin typeface="NikoshBAN" pitchFamily="2" charset="0"/>
                <a:cs typeface="NikoshBAN" pitchFamily="2" charset="0"/>
              </a:rPr>
              <a:t>মঙ্গল </a:t>
            </a:r>
            <a:r>
              <a:rPr lang="bn-BD" sz="4000" dirty="0">
                <a:solidFill>
                  <a:srgbClr val="002060"/>
                </a:solidFill>
                <a:latin typeface="NikoshBAN" pitchFamily="2" charset="0"/>
                <a:cs typeface="NikoshBAN" pitchFamily="2" charset="0"/>
              </a:rPr>
              <a:t>গ্রহের </a:t>
            </a:r>
            <a:r>
              <a:rPr lang="bn-BD" sz="4000" dirty="0" smtClean="0">
                <a:solidFill>
                  <a:srgbClr val="002060"/>
                </a:solidFill>
                <a:latin typeface="NikoshBAN" pitchFamily="2" charset="0"/>
                <a:cs typeface="NikoshBAN" pitchFamily="2" charset="0"/>
              </a:rPr>
              <a:t>উপগ্রহগুলোর নাম কি?</a:t>
            </a:r>
          </a:p>
          <a:p>
            <a:pPr marL="0" indent="0">
              <a:buNone/>
            </a:pPr>
            <a:endParaRPr lang="en-US" sz="4000" dirty="0">
              <a:solidFill>
                <a:srgbClr val="002060"/>
              </a:solidFill>
              <a:latin typeface="NikoshBAN" pitchFamily="2" charset="0"/>
              <a:cs typeface="NikoshBAN" pitchFamily="2" charset="0"/>
            </a:endParaRPr>
          </a:p>
        </p:txBody>
      </p:sp>
    </p:spTree>
    <p:extLst>
      <p:ext uri="{BB962C8B-B14F-4D97-AF65-F5344CB8AC3E}">
        <p14:creationId xmlns:p14="http://schemas.microsoft.com/office/powerpoint/2010/main" val="14392890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00"/>
            <a:ext cx="8382000" cy="4991100"/>
          </a:xfrm>
          <a:ln>
            <a:no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chor="t" anchorCtr="0">
            <a:noAutofit/>
          </a:bodyPr>
          <a:lstStyle/>
          <a:p>
            <a:pPr algn="l"/>
            <a:r>
              <a:rPr lang="bn-BD" sz="2800" dirty="0">
                <a:latin typeface="NikoshBAN" pitchFamily="2" charset="0"/>
                <a:cs typeface="NikoshBAN" pitchFamily="2" charset="0"/>
              </a:rPr>
              <a:t>রফিক ও শফিক দুই বন্ধু। রফিক </a:t>
            </a:r>
            <a:r>
              <a:rPr lang="bn-BD" sz="2800" dirty="0" smtClean="0">
                <a:latin typeface="NikoshBAN" pitchFamily="2" charset="0"/>
                <a:cs typeface="NikoshBAN" pitchFamily="2" charset="0"/>
              </a:rPr>
              <a:t>পাথফাইন্ডার </a:t>
            </a:r>
            <a:r>
              <a:rPr lang="bn-BD" sz="2800" dirty="0">
                <a:latin typeface="NikoshBAN" pitchFamily="2" charset="0"/>
                <a:cs typeface="NikoshBAN" pitchFamily="2" charset="0"/>
              </a:rPr>
              <a:t>সম্পর্কে শফিকের কাছে জানতে চাইল। শফিক বলল এটি মঙ্গল গ্রহের তথ্য অনুসন্ধানের জন্য পাঠানো একটি নভোযান</a:t>
            </a:r>
            <a:r>
              <a:rPr lang="bn-BD" sz="2800" dirty="0" smtClean="0">
                <a:latin typeface="NikoshBAN" pitchFamily="2" charset="0"/>
                <a:cs typeface="NikoshBAN" pitchFamily="2" charset="0"/>
              </a:rPr>
              <a:t>।</a:t>
            </a:r>
            <a:r>
              <a:rPr lang="en-US" sz="2800" dirty="0" smtClean="0">
                <a:latin typeface="NikoshBAN" pitchFamily="2" charset="0"/>
                <a:cs typeface="NikoshBAN" pitchFamily="2" charset="0"/>
              </a:rPr>
              <a:t/>
            </a:r>
            <a:br>
              <a:rPr lang="en-US" sz="2800" dirty="0" smtClean="0">
                <a:latin typeface="NikoshBAN" pitchFamily="2" charset="0"/>
                <a:cs typeface="NikoshBAN" pitchFamily="2" charset="0"/>
              </a:rPr>
            </a:br>
            <a:r>
              <a:rPr lang="bn-BD" sz="2800" dirty="0" smtClean="0">
                <a:latin typeface="NikoshBAN" pitchFamily="2" charset="0"/>
                <a:cs typeface="NikoshBAN" pitchFamily="2" charset="0"/>
              </a:rPr>
              <a:t> </a:t>
            </a:r>
            <a:r>
              <a:rPr lang="bn-BD" sz="2800" dirty="0">
                <a:latin typeface="NikoshBAN" pitchFamily="2" charset="0"/>
                <a:cs typeface="NikoshBAN" pitchFamily="2" charset="0"/>
              </a:rPr>
              <a:t/>
            </a:r>
            <a:br>
              <a:rPr lang="bn-BD" sz="2800" dirty="0">
                <a:latin typeface="NikoshBAN" pitchFamily="2" charset="0"/>
                <a:cs typeface="NikoshBAN" pitchFamily="2" charset="0"/>
              </a:rPr>
            </a:br>
            <a:r>
              <a:rPr lang="bn-BD" sz="2800" dirty="0" smtClean="0">
                <a:latin typeface="NikoshBAN" pitchFamily="2" charset="0"/>
                <a:cs typeface="NikoshBAN" pitchFamily="2" charset="0"/>
              </a:rPr>
              <a:t>১। সৌরজগৎ কি?</a:t>
            </a:r>
            <a:br>
              <a:rPr lang="bn-BD" sz="2800" dirty="0" smtClean="0">
                <a:latin typeface="NikoshBAN" pitchFamily="2" charset="0"/>
                <a:cs typeface="NikoshBAN" pitchFamily="2" charset="0"/>
              </a:rPr>
            </a:br>
            <a:r>
              <a:rPr lang="bn-BD" sz="2800" dirty="0" smtClean="0">
                <a:latin typeface="NikoshBAN" pitchFamily="2" charset="0"/>
                <a:cs typeface="NikoshBAN" pitchFamily="2" charset="0"/>
              </a:rPr>
              <a:t>২। সূর্য থেকে </a:t>
            </a:r>
            <a:r>
              <a:rPr lang="bn-BD" sz="2800" dirty="0" smtClean="0">
                <a:solidFill>
                  <a:schemeClr val="tx1"/>
                </a:solidFill>
                <a:latin typeface="NikoshBAN" pitchFamily="2" charset="0"/>
                <a:cs typeface="NikoshBAN" pitchFamily="2" charset="0"/>
              </a:rPr>
              <a:t>দূরুত্ব</a:t>
            </a:r>
            <a:r>
              <a:rPr lang="bn-BD" sz="2800" dirty="0" smtClean="0">
                <a:latin typeface="NikoshBAN" pitchFamily="2" charset="0"/>
                <a:cs typeface="NikoshBAN" pitchFamily="2" charset="0"/>
              </a:rPr>
              <a:t> অনুসারে গ্রহগুলোর নাম লিখ।</a:t>
            </a:r>
            <a:br>
              <a:rPr lang="bn-BD" sz="2800" dirty="0" smtClean="0">
                <a:latin typeface="NikoshBAN" pitchFamily="2" charset="0"/>
                <a:cs typeface="NikoshBAN" pitchFamily="2" charset="0"/>
              </a:rPr>
            </a:br>
            <a:r>
              <a:rPr lang="bn-BD" sz="2800" dirty="0" smtClean="0">
                <a:latin typeface="NikoshBAN" pitchFamily="2" charset="0"/>
                <a:cs typeface="NikoshBAN" pitchFamily="2" charset="0"/>
              </a:rPr>
              <a:t>৩। শফিক যে </a:t>
            </a:r>
            <a:r>
              <a:rPr lang="bn-BD" sz="2800" dirty="0" smtClean="0">
                <a:latin typeface="NikoshBAN" pitchFamily="2" charset="0"/>
                <a:cs typeface="NikoshBAN" pitchFamily="2" charset="0"/>
              </a:rPr>
              <a:t>নভোযান সম্পর্কে বলেছে </a:t>
            </a:r>
            <a:r>
              <a:rPr lang="bn-BD" sz="2800" dirty="0" smtClean="0">
                <a:latin typeface="NikoshBAN" pitchFamily="2" charset="0"/>
                <a:cs typeface="NikoshBAN" pitchFamily="2" charset="0"/>
              </a:rPr>
              <a:t>তা থেকে কি কি তথ্য পাওয়া যায় তা উল্লেখ কর।</a:t>
            </a:r>
            <a:br>
              <a:rPr lang="bn-BD" sz="2800" dirty="0" smtClean="0">
                <a:latin typeface="NikoshBAN" pitchFamily="2" charset="0"/>
                <a:cs typeface="NikoshBAN" pitchFamily="2" charset="0"/>
              </a:rPr>
            </a:br>
            <a:r>
              <a:rPr lang="bn-BD" sz="2800" dirty="0" smtClean="0">
                <a:latin typeface="NikoshBAN" pitchFamily="2" charset="0"/>
                <a:cs typeface="NikoshBAN" pitchFamily="2" charset="0"/>
              </a:rPr>
              <a:t>৪। উদ্দীপকে উল্লেখিত গ্রহের </a:t>
            </a:r>
            <a:r>
              <a:rPr lang="bn-BD" sz="2800" dirty="0">
                <a:latin typeface="NikoshBAN" pitchFamily="2" charset="0"/>
                <a:cs typeface="NikoshBAN" pitchFamily="2" charset="0"/>
              </a:rPr>
              <a:t>সাথে পৃথিবীর সাদৃশ্য </a:t>
            </a:r>
            <a:r>
              <a:rPr lang="bn-BD" sz="2800" dirty="0" smtClean="0">
                <a:latin typeface="NikoshBAN" pitchFamily="2" charset="0"/>
                <a:cs typeface="NikoshBAN" pitchFamily="2" charset="0"/>
              </a:rPr>
              <a:t>বৈসাদৃশ্য </a:t>
            </a:r>
            <a:br>
              <a:rPr lang="bn-BD" sz="2800" dirty="0" smtClean="0">
                <a:latin typeface="NikoshBAN" pitchFamily="2" charset="0"/>
                <a:cs typeface="NikoshBAN" pitchFamily="2" charset="0"/>
              </a:rPr>
            </a:br>
            <a:r>
              <a:rPr lang="bn-BD" sz="2800" dirty="0" smtClean="0">
                <a:latin typeface="NikoshBAN" pitchFamily="2" charset="0"/>
                <a:cs typeface="NikoshBAN" pitchFamily="2" charset="0"/>
              </a:rPr>
              <a:t>বিশ্লেষণ কর।</a:t>
            </a:r>
            <a:br>
              <a:rPr lang="bn-BD" sz="2800" dirty="0" smtClean="0">
                <a:latin typeface="NikoshBAN" pitchFamily="2" charset="0"/>
                <a:cs typeface="NikoshBAN" pitchFamily="2" charset="0"/>
              </a:rPr>
            </a:br>
            <a:endParaRPr lang="bn-BD" sz="2800" dirty="0">
              <a:latin typeface="NikoshBAN" pitchFamily="2" charset="0"/>
              <a:cs typeface="NikoshBAN" pitchFamily="2" charset="0"/>
            </a:endParaRPr>
          </a:p>
        </p:txBody>
      </p:sp>
      <p:sp>
        <p:nvSpPr>
          <p:cNvPr id="3" name="Rectangle 2"/>
          <p:cNvSpPr/>
          <p:nvPr/>
        </p:nvSpPr>
        <p:spPr>
          <a:xfrm>
            <a:off x="2924175" y="238125"/>
            <a:ext cx="3228975" cy="838200"/>
          </a:xfrm>
          <a:prstGeom prst="rect">
            <a:avLst/>
          </a:prstGeom>
          <a:solidFill>
            <a:srgbClr val="F8F8F8"/>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5400" dirty="0" smtClean="0">
                <a:solidFill>
                  <a:schemeClr val="tx1"/>
                </a:solidFill>
                <a:latin typeface="NikoshBAN" pitchFamily="2" charset="0"/>
                <a:cs typeface="NikoshBAN" pitchFamily="2" charset="0"/>
              </a:rPr>
              <a:t>বাড়িরকাজ</a:t>
            </a:r>
            <a:endParaRPr lang="en-US" sz="54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593409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oel-1612i3\Documents\sea-beach-coconut-free-nature-bollywood-1167850.jpg\sea-beach-coconut-free-nature-bollywood-1167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1134"/>
            <a:ext cx="6934200" cy="5256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31085" y="3962400"/>
            <a:ext cx="3581400" cy="1862048"/>
          </a:xfrm>
          <a:prstGeom prst="rect">
            <a:avLst/>
          </a:prstGeom>
          <a:noFill/>
        </p:spPr>
        <p:txBody>
          <a:bodyPr wrap="square" rtlCol="0">
            <a:spAutoFit/>
            <a:scene3d>
              <a:camera prst="orthographicFront"/>
              <a:lightRig rig="glow" dir="tl">
                <a:rot lat="0" lon="0" rev="5400000"/>
              </a:lightRig>
            </a:scene3d>
            <a:sp3d extrusionH="57150" contourW="12700">
              <a:bevelT w="25400" h="25400" prst="hardEdge"/>
              <a:contourClr>
                <a:schemeClr val="accent6">
                  <a:shade val="73000"/>
                </a:schemeClr>
              </a:contourClr>
            </a:sp3d>
          </a:bodyPr>
          <a:lstStyle/>
          <a:p>
            <a:r>
              <a:rPr lang="bn-BD" sz="11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NikoshBAN" panose="02000000000000000000" pitchFamily="2" charset="0"/>
                <a:cs typeface="NikoshBAN" panose="02000000000000000000" pitchFamily="2" charset="0"/>
              </a:rPr>
              <a:t>ধন্যবাদ</a:t>
            </a:r>
            <a:endParaRPr lang="en-US" sz="11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574647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0"/>
            <a:ext cx="4495800" cy="935018"/>
          </a:xfr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Autofit/>
          </a:bodyPr>
          <a:lstStyle/>
          <a:p>
            <a:r>
              <a:rPr lang="bn-BD" sz="6600" dirty="0" smtClean="0">
                <a:solidFill>
                  <a:schemeClr val="tx1"/>
                </a:solidFill>
                <a:latin typeface="NikoshBAN" pitchFamily="2" charset="0"/>
                <a:cs typeface="NikoshBAN" pitchFamily="2" charset="0"/>
              </a:rPr>
              <a:t>পরিচিতি</a:t>
            </a:r>
            <a:endParaRPr lang="en-US" sz="6600" dirty="0">
              <a:solidFill>
                <a:schemeClr val="tx1"/>
              </a:solidFill>
              <a:latin typeface="NikoshBAN" pitchFamily="2" charset="0"/>
              <a:cs typeface="NikoshBAN" pitchFamily="2" charset="0"/>
            </a:endParaRPr>
          </a:p>
        </p:txBody>
      </p:sp>
      <p:sp>
        <p:nvSpPr>
          <p:cNvPr id="3" name="Content Placeholder 2"/>
          <p:cNvSpPr>
            <a:spLocks noGrp="1"/>
          </p:cNvSpPr>
          <p:nvPr>
            <p:ph idx="1"/>
          </p:nvPr>
        </p:nvSpPr>
        <p:spPr>
          <a:xfrm>
            <a:off x="914400" y="2057400"/>
            <a:ext cx="4009285" cy="2057400"/>
          </a:xfrm>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a:normAutofit lnSpcReduction="10000"/>
          </a:bodyPr>
          <a:lstStyle/>
          <a:p>
            <a:pPr marL="0" indent="0" algn="ctr">
              <a:buNone/>
            </a:pPr>
            <a:r>
              <a:rPr lang="bn-BD" sz="4000" dirty="0" smtClean="0">
                <a:solidFill>
                  <a:srgbClr val="002060"/>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মোঃমর্তুজার রহমান</a:t>
            </a:r>
          </a:p>
          <a:p>
            <a:pPr marL="0" indent="0" algn="ctr">
              <a:buNone/>
            </a:pPr>
            <a:r>
              <a:rPr lang="bn-BD" sz="2800" dirty="0" smtClean="0">
                <a:solidFill>
                  <a:schemeClr val="tx1"/>
                </a:solidFill>
                <a:latin typeface="NikoshBAN" pitchFamily="2" charset="0"/>
                <a:cs typeface="NikoshBAN" pitchFamily="2" charset="0"/>
              </a:rPr>
              <a:t>সহকারী শিক্ষক (কম্পিউটার</a:t>
            </a:r>
            <a:r>
              <a:rPr lang="en-US" sz="2800" dirty="0" smtClean="0">
                <a:solidFill>
                  <a:schemeClr val="tx1"/>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শিক্ষা)</a:t>
            </a:r>
          </a:p>
          <a:p>
            <a:pPr marL="0" indent="0" algn="ctr">
              <a:buNone/>
            </a:pPr>
            <a:r>
              <a:rPr lang="bn-BD" sz="2800" dirty="0" smtClean="0">
                <a:solidFill>
                  <a:schemeClr val="tx1"/>
                </a:solidFill>
                <a:latin typeface="NikoshBAN" pitchFamily="2" charset="0"/>
                <a:cs typeface="NikoshBAN" pitchFamily="2" charset="0"/>
              </a:rPr>
              <a:t>রানীগঞ্জ দাখিল মাদ্রাসা</a:t>
            </a:r>
            <a:r>
              <a:rPr lang="en-US" sz="2800" dirty="0" smtClean="0">
                <a:solidFill>
                  <a:schemeClr val="tx1"/>
                </a:solidFill>
                <a:latin typeface="NikoshBAN" pitchFamily="2" charset="0"/>
                <a:cs typeface="NikoshBAN" pitchFamily="2" charset="0"/>
              </a:rPr>
              <a:t> </a:t>
            </a:r>
          </a:p>
          <a:p>
            <a:pPr marL="0" indent="0" algn="ctr">
              <a:buNone/>
            </a:pPr>
            <a:r>
              <a:rPr lang="bn-BD" sz="2800" dirty="0" smtClean="0">
                <a:solidFill>
                  <a:schemeClr val="tx1"/>
                </a:solidFill>
                <a:latin typeface="NikoshBAN" pitchFamily="2" charset="0"/>
                <a:cs typeface="NikoshBAN" pitchFamily="2" charset="0"/>
              </a:rPr>
              <a:t>সদর, দিনাজপুর।</a:t>
            </a:r>
          </a:p>
          <a:p>
            <a:pPr marL="0" indent="0" algn="ctr">
              <a:buNone/>
            </a:pPr>
            <a:endParaRPr lang="bn-BD" sz="2800" dirty="0" smtClean="0">
              <a:solidFill>
                <a:schemeClr val="tx1"/>
              </a:solidFill>
              <a:latin typeface="NikoshBAN" pitchFamily="2" charset="0"/>
              <a:cs typeface="NikoshBAN" pitchFamily="2" charset="0"/>
            </a:endParaRPr>
          </a:p>
          <a:p>
            <a:pPr marL="0" indent="0">
              <a:buNone/>
            </a:pPr>
            <a:endParaRPr lang="en-US" dirty="0"/>
          </a:p>
        </p:txBody>
      </p:sp>
      <p:sp>
        <p:nvSpPr>
          <p:cNvPr id="4" name="TextBox 3"/>
          <p:cNvSpPr txBox="1"/>
          <p:nvPr/>
        </p:nvSpPr>
        <p:spPr>
          <a:xfrm>
            <a:off x="5105400" y="4267200"/>
            <a:ext cx="3048000" cy="1538883"/>
          </a:xfrm>
          <a:prstGeom prst="rect">
            <a:avLst/>
          </a:prstGeom>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square" lIns="274320" rIns="182880" rtlCol="0">
            <a:spAutoFit/>
          </a:bodyPr>
          <a:lstStyle/>
          <a:p>
            <a:r>
              <a:rPr lang="bn-BD" sz="3700" dirty="0" smtClean="0">
                <a:solidFill>
                  <a:srgbClr val="002060"/>
                </a:solidFill>
                <a:latin typeface="NikoshBAN" pitchFamily="2" charset="0"/>
                <a:cs typeface="NikoshBAN" pitchFamily="2" charset="0"/>
              </a:rPr>
              <a:t> </a:t>
            </a:r>
            <a:r>
              <a:rPr lang="bn-BD" sz="3700" dirty="0" smtClean="0">
                <a:solidFill>
                  <a:schemeClr val="tx1"/>
                </a:solidFill>
                <a:latin typeface="NikoshBAN" pitchFamily="2" charset="0"/>
                <a:cs typeface="NikoshBAN" pitchFamily="2" charset="0"/>
              </a:rPr>
              <a:t>সামাজিক বিজ্ঞান</a:t>
            </a:r>
          </a:p>
          <a:p>
            <a:pPr algn="ctr"/>
            <a:r>
              <a:rPr lang="bn-BD" sz="3700" dirty="0" smtClean="0">
                <a:solidFill>
                  <a:schemeClr val="tx1"/>
                </a:solidFill>
                <a:latin typeface="NikoshBAN" pitchFamily="2" charset="0"/>
                <a:cs typeface="NikoshBAN" pitchFamily="2" charset="0"/>
              </a:rPr>
              <a:t>নবম শ্রেণী</a:t>
            </a:r>
          </a:p>
          <a:p>
            <a:endParaRPr lang="en-US" sz="2000" dirty="0">
              <a:latin typeface="NikoshBAN" pitchFamily="2" charset="0"/>
              <a:cs typeface="NikoshBAN" pitchFamily="2" charset="0"/>
            </a:endParaRPr>
          </a:p>
        </p:txBody>
      </p:sp>
    </p:spTree>
    <p:extLst>
      <p:ext uri="{BB962C8B-B14F-4D97-AF65-F5344CB8AC3E}">
        <p14:creationId xmlns:p14="http://schemas.microsoft.com/office/powerpoint/2010/main" val="1629446161"/>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143000"/>
            <a:ext cx="6248400" cy="4343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880640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143001"/>
            <a:ext cx="5486400" cy="36401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Front"/>
            <a:lightRig rig="soft" dir="t"/>
          </a:scene3d>
          <a:sp3d contourW="12700" prstMaterial="matte">
            <a:bevelT w="63500" h="50800"/>
            <a:contourClr>
              <a:srgbClr val="C0C0C0"/>
            </a:contourClr>
          </a:sp3d>
        </p:spPr>
      </p:pic>
      <p:sp>
        <p:nvSpPr>
          <p:cNvPr id="6" name="TextBox 5"/>
          <p:cNvSpPr txBox="1"/>
          <p:nvPr/>
        </p:nvSpPr>
        <p:spPr>
          <a:xfrm>
            <a:off x="2743200" y="5105400"/>
            <a:ext cx="3560610" cy="1015663"/>
          </a:xfrm>
          <a:prstGeom prst="rect">
            <a:avLst/>
          </a:prstGeom>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6000" b="1" i="1" dirty="0">
                <a:solidFill>
                  <a:schemeClr val="accent4">
                    <a:lumMod val="50000"/>
                  </a:schemeClr>
                </a:solidFill>
                <a:latin typeface="NikoshBAN" pitchFamily="2" charset="0"/>
                <a:cs typeface="NikoshBAN" pitchFamily="2" charset="0"/>
              </a:rPr>
              <a:t>সৌরজগৎ</a:t>
            </a:r>
            <a:endParaRPr lang="en-US" sz="6000" b="1" i="1" dirty="0">
              <a:solidFill>
                <a:schemeClr val="accent4">
                  <a:lumMod val="50000"/>
                </a:schemeClr>
              </a:solidFill>
            </a:endParaRPr>
          </a:p>
        </p:txBody>
      </p:sp>
    </p:spTree>
    <p:extLst>
      <p:ext uri="{BB962C8B-B14F-4D97-AF65-F5344CB8AC3E}">
        <p14:creationId xmlns:p14="http://schemas.microsoft.com/office/powerpoint/2010/main" val="21540984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17583"/>
            <a:ext cx="3886200" cy="935018"/>
          </a:xfr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ormAutofit fontScale="90000"/>
          </a:bodyPr>
          <a:lstStyle/>
          <a:p>
            <a:r>
              <a:rPr lang="bn-BD" sz="6000" dirty="0" smtClean="0">
                <a:solidFill>
                  <a:schemeClr val="tx1"/>
                </a:solidFill>
                <a:latin typeface="NikoshBAN" pitchFamily="2" charset="0"/>
                <a:cs typeface="NikoshBAN" pitchFamily="2" charset="0"/>
              </a:rPr>
              <a:t>শিখনফল</a:t>
            </a:r>
            <a:endParaRPr lang="en-US" sz="6000" dirty="0">
              <a:solidFill>
                <a:schemeClr val="tx1"/>
              </a:solidFill>
              <a:latin typeface="NikoshBAN" pitchFamily="2" charset="0"/>
              <a:cs typeface="NikoshBAN" pitchFamily="2" charset="0"/>
            </a:endParaRPr>
          </a:p>
        </p:txBody>
      </p:sp>
      <p:sp>
        <p:nvSpPr>
          <p:cNvPr id="3" name="Content Placeholder 2"/>
          <p:cNvSpPr>
            <a:spLocks noGrp="1"/>
          </p:cNvSpPr>
          <p:nvPr>
            <p:ph idx="1"/>
          </p:nvPr>
        </p:nvSpPr>
        <p:spPr>
          <a:xfrm>
            <a:off x="1295400" y="2119257"/>
            <a:ext cx="6705600" cy="3603812"/>
          </a:xfrm>
          <a:scene3d>
            <a:camera prst="perspectiveFront"/>
            <a:lightRig rig="threePt" dir="t"/>
          </a:scene3d>
        </p:spPr>
        <p:txBody>
          <a:bodyPr>
            <a:normAutofit/>
          </a:bodyPr>
          <a:lstStyle/>
          <a:p>
            <a:pPr marL="0" indent="0">
              <a:buNone/>
            </a:pPr>
            <a:r>
              <a:rPr lang="bn-BD" sz="3600" dirty="0" smtClean="0">
                <a:latin typeface="NikoshBAN" pitchFamily="2" charset="0"/>
                <a:cs typeface="NikoshBAN" pitchFamily="2" charset="0"/>
              </a:rPr>
              <a:t>এই পাঠ শেষে শিক্ষার্থীরা...</a:t>
            </a:r>
          </a:p>
          <a:p>
            <a:pPr>
              <a:buClrTx/>
              <a:buFont typeface="Wingdings" pitchFamily="2" charset="2"/>
              <a:buChar char="q"/>
            </a:pPr>
            <a:r>
              <a:rPr lang="bn-BD" sz="3600" dirty="0" smtClean="0">
                <a:latin typeface="NikoshBAN" pitchFamily="2" charset="0"/>
                <a:cs typeface="NikoshBAN" pitchFamily="2" charset="0"/>
              </a:rPr>
              <a:t>  সৌরজগৎ কি তা বলতে পারবে।</a:t>
            </a:r>
          </a:p>
          <a:p>
            <a:pPr>
              <a:buClrTx/>
              <a:buFont typeface="Wingdings" pitchFamily="2" charset="2"/>
              <a:buChar char="q"/>
            </a:pPr>
            <a:r>
              <a:rPr lang="bn-BD" sz="3600" dirty="0">
                <a:latin typeface="NikoshBAN" pitchFamily="2" charset="0"/>
                <a:cs typeface="NikoshBAN" pitchFamily="2" charset="0"/>
              </a:rPr>
              <a:t> </a:t>
            </a:r>
            <a:r>
              <a:rPr lang="bn-BD" sz="3600" dirty="0" smtClean="0">
                <a:latin typeface="NikoshBAN" pitchFamily="2" charset="0"/>
                <a:cs typeface="NikoshBAN" pitchFamily="2" charset="0"/>
              </a:rPr>
              <a:t> সৌরজগতের গ্রহ,উপগ্রহের নাম ও সংখ্যা   </a:t>
            </a:r>
            <a:br>
              <a:rPr lang="bn-BD" sz="3600" dirty="0" smtClean="0">
                <a:latin typeface="NikoshBAN" pitchFamily="2" charset="0"/>
                <a:cs typeface="NikoshBAN" pitchFamily="2" charset="0"/>
              </a:rPr>
            </a:br>
            <a:r>
              <a:rPr lang="bn-BD" sz="3600" dirty="0" smtClean="0">
                <a:latin typeface="NikoshBAN" pitchFamily="2" charset="0"/>
                <a:cs typeface="NikoshBAN" pitchFamily="2" charset="0"/>
              </a:rPr>
              <a:t>   উল্লেখ করতে পারবে।</a:t>
            </a:r>
          </a:p>
          <a:p>
            <a:pPr>
              <a:buClrTx/>
              <a:buFont typeface="Wingdings" pitchFamily="2" charset="2"/>
              <a:buChar char="q"/>
            </a:pPr>
            <a:r>
              <a:rPr lang="bn-BD" sz="3600" dirty="0">
                <a:latin typeface="NikoshBAN" pitchFamily="2" charset="0"/>
                <a:cs typeface="NikoshBAN" pitchFamily="2" charset="0"/>
              </a:rPr>
              <a:t> </a:t>
            </a:r>
            <a:r>
              <a:rPr lang="bn-BD" sz="3600" dirty="0" smtClean="0">
                <a:latin typeface="NikoshBAN" pitchFamily="2" charset="0"/>
                <a:cs typeface="NikoshBAN" pitchFamily="2" charset="0"/>
              </a:rPr>
              <a:t>পৃথিবী ও মঙ্গল গ্রহের বর্ণনা দিতে পারবে</a:t>
            </a:r>
            <a:r>
              <a:rPr lang="bn-BD" sz="3600" dirty="0" smtClean="0">
                <a:solidFill>
                  <a:srgbClr val="7030A0"/>
                </a:solidFill>
                <a:latin typeface="NikoshBAN" pitchFamily="2" charset="0"/>
                <a:cs typeface="NikoshBAN" pitchFamily="2" charset="0"/>
              </a:rPr>
              <a:t>।</a:t>
            </a:r>
          </a:p>
          <a:p>
            <a:pPr marL="0" indent="0">
              <a:buNone/>
            </a:pPr>
            <a:endParaRPr lang="bn-BD" sz="3600" dirty="0" smtClean="0">
              <a:latin typeface="NikoshBAN" pitchFamily="2" charset="0"/>
              <a:cs typeface="NikoshBAN" pitchFamily="2" charset="0"/>
            </a:endParaRPr>
          </a:p>
          <a:p>
            <a:pPr marL="0" indent="0">
              <a:buNone/>
            </a:pPr>
            <a:endParaRPr lang="bn-BD" sz="3600" dirty="0" smtClean="0">
              <a:latin typeface="NikoshBAN" pitchFamily="2" charset="0"/>
              <a:cs typeface="NikoshBAN" pitchFamily="2" charset="0"/>
            </a:endParaRPr>
          </a:p>
          <a:p>
            <a:pPr marL="0" indent="0">
              <a:buNone/>
            </a:pPr>
            <a:endParaRPr lang="bn-BD" sz="3600" dirty="0" smtClean="0">
              <a:latin typeface="NikoshBAN" pitchFamily="2" charset="0"/>
              <a:cs typeface="NikoshBAN" pitchFamily="2" charset="0"/>
            </a:endParaRPr>
          </a:p>
          <a:p>
            <a:pPr marL="0" indent="0">
              <a:buNone/>
            </a:pPr>
            <a:endParaRPr lang="bn-BD" sz="3600" dirty="0" smtClean="0">
              <a:latin typeface="NikoshBAN" pitchFamily="2" charset="0"/>
              <a:cs typeface="NikoshBAN" pitchFamily="2" charset="0"/>
            </a:endParaRPr>
          </a:p>
          <a:p>
            <a:pPr marL="0" indent="0">
              <a:buNone/>
            </a:pPr>
            <a:endParaRPr lang="en-US" sz="3600" dirty="0">
              <a:latin typeface="NikoshBAN" pitchFamily="2" charset="0"/>
              <a:cs typeface="NikoshBAN" pitchFamily="2" charset="0"/>
            </a:endParaRPr>
          </a:p>
        </p:txBody>
      </p:sp>
    </p:spTree>
    <p:extLst>
      <p:ext uri="{BB962C8B-B14F-4D97-AF65-F5344CB8AC3E}">
        <p14:creationId xmlns:p14="http://schemas.microsoft.com/office/powerpoint/2010/main" val="93702485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533400"/>
            <a:ext cx="3657600" cy="762000"/>
          </a:xfr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fontScale="90000"/>
          </a:bodyPr>
          <a:lstStyle/>
          <a:p>
            <a:r>
              <a:rPr lang="bn-BD" sz="4800" dirty="0" smtClean="0">
                <a:solidFill>
                  <a:srgbClr val="002060"/>
                </a:solidFill>
                <a:latin typeface="NikoshBAN" pitchFamily="2" charset="0"/>
                <a:cs typeface="NikoshBAN" pitchFamily="2" charset="0"/>
              </a:rPr>
              <a:t>উপস্থাপনা</a:t>
            </a:r>
            <a:endParaRPr lang="en-US" sz="4800" dirty="0">
              <a:solidFill>
                <a:srgbClr val="002060"/>
              </a:solidFill>
              <a:latin typeface="NikoshBAN" pitchFamily="2" charset="0"/>
              <a:cs typeface="NikoshBAN"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905000"/>
            <a:ext cx="6400800" cy="3926541"/>
          </a:xfrm>
          <a:prstGeom prst="ellipse">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35334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Grp="1" noChangeAspect="1"/>
          </p:cNvGraphicFramePr>
          <p:nvPr>
            <p:extLst>
              <p:ext uri="{D42A27DB-BD31-4B8C-83A1-F6EECF244321}">
                <p14:modId xmlns:p14="http://schemas.microsoft.com/office/powerpoint/2010/main" val="203746836"/>
              </p:ext>
            </p:extLst>
          </p:nvPr>
        </p:nvGraphicFramePr>
        <p:xfrm>
          <a:off x="3962400" y="2200275"/>
          <a:ext cx="914400" cy="771525"/>
        </p:xfrm>
        <a:graphic>
          <a:graphicData uri="http://schemas.openxmlformats.org/presentationml/2006/ole">
            <mc:AlternateContent xmlns:mc="http://schemas.openxmlformats.org/markup-compatibility/2006">
              <mc:Choice xmlns:v="urn:schemas-microsoft-com:vml" Requires="v">
                <p:oleObj spid="_x0000_s4105" name="Packager Shell Object" showAsIcon="1" r:id="rId3" imgW="914400" imgH="771480" progId="Package">
                  <p:embed/>
                </p:oleObj>
              </mc:Choice>
              <mc:Fallback>
                <p:oleObj name="Packager Shell Object" showAsIcon="1" r:id="rId3" imgW="914400" imgH="771480" progId="Package">
                  <p:embed/>
                  <p:pic>
                    <p:nvPicPr>
                      <p:cNvPr id="0" name="Object 2"/>
                      <p:cNvPicPr>
                        <a:picLocks noGrp="1" noChangeAspect="1" noChangeArrowheads="1"/>
                      </p:cNvPicPr>
                      <p:nvPr/>
                    </p:nvPicPr>
                    <p:blipFill>
                      <a:blip r:embed="rId4"/>
                      <a:srcRect/>
                      <a:stretch>
                        <a:fillRect/>
                      </a:stretch>
                    </p:blipFill>
                    <p:spPr bwMode="auto">
                      <a:xfrm>
                        <a:off x="3962400" y="22002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98866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09600"/>
            <a:ext cx="7315200" cy="475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1024467" y="812799"/>
            <a:ext cx="6798733" cy="91439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715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838200"/>
            <a:ext cx="66294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438400" y="5410200"/>
            <a:ext cx="4038600" cy="646331"/>
          </a:xfrm>
          <a:prstGeom prst="rect">
            <a:avLst/>
          </a:prstGeom>
          <a:noFill/>
          <a:ln>
            <a:solidFill>
              <a:schemeClr val="tx1"/>
            </a:solidFill>
          </a:ln>
        </p:spPr>
        <p:txBody>
          <a:bodyPr wrap="square" rtlCol="0">
            <a:spAutoFit/>
          </a:bodyPr>
          <a:lstStyle/>
          <a:p>
            <a:pPr algn="ctr"/>
            <a:r>
              <a:rPr lang="bn-BD" sz="3600" dirty="0" smtClean="0">
                <a:ln w="10160">
                  <a:solidFill>
                    <a:schemeClr val="accent1"/>
                  </a:solidFill>
                  <a:prstDash val="solid"/>
                </a:ln>
                <a:effectLst>
                  <a:outerShdw blurRad="38100" dist="32000" dir="5400000" algn="tl">
                    <a:srgbClr val="000000">
                      <a:alpha val="30000"/>
                    </a:srgbClr>
                  </a:outerShdw>
                </a:effectLst>
                <a:latin typeface="NikoshBAN" panose="02000000000000000000" pitchFamily="2" charset="0"/>
                <a:cs typeface="NikoshBAN" panose="02000000000000000000" pitchFamily="2" charset="0"/>
              </a:rPr>
              <a:t>পৃথিবী ও মঙ্গল গ্রহ</a:t>
            </a:r>
            <a:endParaRPr lang="en-US" sz="3600" dirty="0">
              <a:ln w="10160">
                <a:solidFill>
                  <a:schemeClr val="accent1"/>
                </a:solidFill>
                <a:prstDash val="solid"/>
              </a:ln>
              <a:effectLst>
                <a:outerShdw blurRad="38100" dist="32000" dir="5400000" algn="tl">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095113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1850</TotalTime>
  <Words>133</Words>
  <Application>Microsoft Office PowerPoint</Application>
  <PresentationFormat>On-screen Show (4:3)</PresentationFormat>
  <Paragraphs>34</Paragraphs>
  <Slides>16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Packager Shell Object</vt:lpstr>
      <vt:lpstr>PowerPoint Presentation</vt:lpstr>
      <vt:lpstr>পরিচিতি</vt:lpstr>
      <vt:lpstr>PowerPoint Presentation</vt:lpstr>
      <vt:lpstr>PowerPoint Presentation</vt:lpstr>
      <vt:lpstr>শিখনফল</vt:lpstr>
      <vt:lpstr>উপস্থাপনা</vt:lpstr>
      <vt:lpstr>PowerPoint Presentation</vt:lpstr>
      <vt:lpstr>PowerPoint Presentation</vt:lpstr>
      <vt:lpstr>PowerPoint Presentation</vt:lpstr>
      <vt:lpstr>সূর্য থেকে দূরুত্বঃ ১৫ কোটি কিঃমিঃ সূর্যকে প্রদক্ষিণ করতে সময় লাগেঃ ৩৬৫ দিন ৫ঘন্টা ৪৭ সেকেন্ড।  উপগ্রহঃ ১টি (চাঁদ, ২৯দিন ১২ ঘন্টায় পৃথিবী পরিক্রমন করে)  গড় তাপমাত্রাঃ ১৩.৯০০ সেঃ এই গ্রহে প্রয়োজনীয় অক্সিজেন  নাইট্রজেন, পানি রয়েছে।  </vt:lpstr>
      <vt:lpstr>সুর্য থেকে দূরুত্বঃ ২২.৮কোটি কিঃমিঃ পৃথিবী থেকে ৭.৮কোটি কিঃমিঃ  সুর্যকে প্রদক্ষিণ করতে সময় লাগেঃ ৬৮৭ দিন উপগ্রহঃ    ২টি (ডিমোস ও ফেবোস ), গড় তাপমাত্রাঃ হিমাঙ্কের নিচে। এই গ্রহের বায়ুমণ্ডলে শতকরা ৩ ভাগ নাইট্রজেন ,২ভাগ আরগন ও কিছু পানি রয়েছে।  </vt:lpstr>
      <vt:lpstr>PowerPoint Presentation</vt:lpstr>
      <vt:lpstr>দলীয় কাজ</vt:lpstr>
      <vt:lpstr>মূল্যায়ন</vt:lpstr>
      <vt:lpstr>রফিক ও শফিক দুই বন্ধু। রফিক পাথফাইন্ডার সম্পর্কে শফিকের কাছে জানতে চাইল। শফিক বলল এটি মঙ্গল গ্রহের তথ্য অনুসন্ধানের জন্য পাঠানো একটি নভোযান।   ১। সৌরজগৎ কি? ২। সূর্য থেকে দূরুত্ব অনুসারে গ্রহগুলোর নাম লিখ। ৩। শফিক যে নভোযান সম্পর্কে বলেছে তা থেকে কি কি তথ্য পাওয়া যায় তা উল্লেখ কর। ৪। উদ্দীপকে উল্লেখিত গ্রহের সাথে পৃথিবীর সাদৃশ্য বৈসাদৃশ্য  বিশ্লেষণ কর।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Doel-1612i3</dc:creator>
  <cp:lastModifiedBy>Doel-1612i3</cp:lastModifiedBy>
  <cp:revision>142</cp:revision>
  <dcterms:created xsi:type="dcterms:W3CDTF">2006-08-16T00:00:00Z</dcterms:created>
  <dcterms:modified xsi:type="dcterms:W3CDTF">2013-10-08T09:20:08Z</dcterms:modified>
</cp:coreProperties>
</file>